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56" r:id="rId3"/>
    <p:sldId id="288" r:id="rId4"/>
    <p:sldId id="273" r:id="rId5"/>
    <p:sldId id="274" r:id="rId6"/>
    <p:sldId id="275" r:id="rId7"/>
    <p:sldId id="276" r:id="rId8"/>
    <p:sldId id="277" r:id="rId9"/>
    <p:sldId id="258" r:id="rId10"/>
    <p:sldId id="278" r:id="rId11"/>
    <p:sldId id="280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68" r:id="rId21"/>
    <p:sldId id="289" r:id="rId22"/>
    <p:sldId id="291" r:id="rId23"/>
    <p:sldId id="290" r:id="rId24"/>
    <p:sldId id="269" r:id="rId25"/>
    <p:sldId id="271" r:id="rId26"/>
    <p:sldId id="293" r:id="rId27"/>
    <p:sldId id="292" r:id="rId28"/>
    <p:sldId id="272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87" autoAdjust="0"/>
    <p:restoredTop sz="94660"/>
  </p:normalViewPr>
  <p:slideViewPr>
    <p:cSldViewPr showGuides="1">
      <p:cViewPr>
        <p:scale>
          <a:sx n="80" d="100"/>
          <a:sy n="80" d="100"/>
        </p:scale>
        <p:origin x="3416" y="188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996" y="980728"/>
            <a:ext cx="8329031" cy="2680127"/>
          </a:xfrm>
        </p:spPr>
        <p:txBody>
          <a:bodyPr/>
          <a:lstStyle/>
          <a:p>
            <a:r>
              <a:rPr lang="en-US" dirty="0"/>
              <a:t>Human-level Control Through Deep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861048"/>
            <a:ext cx="7516442" cy="1116085"/>
          </a:xfrm>
        </p:spPr>
        <p:txBody>
          <a:bodyPr/>
          <a:lstStyle/>
          <a:p>
            <a:r>
              <a:rPr lang="en-US" dirty="0" err="1"/>
              <a:t>Volodymyr</a:t>
            </a:r>
            <a:r>
              <a:rPr lang="en-US" dirty="0"/>
              <a:t> </a:t>
            </a:r>
            <a:r>
              <a:rPr lang="en-US" dirty="0" err="1"/>
              <a:t>Mnih</a:t>
            </a:r>
            <a:r>
              <a:rPr lang="en-US" dirty="0"/>
              <a:t>, </a:t>
            </a:r>
            <a:r>
              <a:rPr lang="en-US" dirty="0" err="1"/>
              <a:t>Koray</a:t>
            </a:r>
            <a:r>
              <a:rPr lang="en-US" dirty="0"/>
              <a:t> </a:t>
            </a:r>
            <a:r>
              <a:rPr lang="en-US" dirty="0" err="1"/>
              <a:t>Kavukcuoglu</a:t>
            </a:r>
            <a:r>
              <a:rPr lang="en-US" dirty="0"/>
              <a:t>, David Silver, Andrei A. </a:t>
            </a:r>
            <a:r>
              <a:rPr lang="en-US" dirty="0" err="1"/>
              <a:t>Rusu</a:t>
            </a:r>
            <a:r>
              <a:rPr lang="en-US" dirty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9996" y="5733256"/>
            <a:ext cx="7804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Project Group: </a:t>
            </a:r>
            <a:r>
              <a:rPr lang="en-CA" sz="2800" dirty="0" err="1"/>
              <a:t>Qingyuan</a:t>
            </a:r>
            <a:r>
              <a:rPr lang="en-CA" sz="2800" dirty="0"/>
              <a:t> Feng, Jian </a:t>
            </a:r>
            <a:r>
              <a:rPr lang="en-CA" sz="2800" dirty="0" err="1"/>
              <a:t>Jin</a:t>
            </a:r>
            <a:r>
              <a:rPr lang="en-CA" sz="2800" dirty="0"/>
              <a:t>, Saad </a:t>
            </a:r>
            <a:r>
              <a:rPr lang="en-CA" sz="2800" dirty="0" err="1"/>
              <a:t>Mahboob</a:t>
            </a:r>
            <a:r>
              <a:rPr lang="en-CA" sz="2800" dirty="0"/>
              <a:t>, Rui Wang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Q function: maximum discounted future reward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𝑚𝑎𝑥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Q function represents the “quality” of a certain action in a given state.</a:t>
                </a:r>
              </a:p>
              <a:p>
                <a:endParaRPr lang="en-CA" dirty="0"/>
              </a:p>
              <a:p>
                <a:r>
                  <a:rPr lang="en-CA" dirty="0"/>
                  <a:t>Iterative calculation: Bellman equation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A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sSup>
                          <m:sSupPr>
                            <m:ctrlPr>
                              <a:rPr lang="en-CA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In practice, value iteration is impractical</a:t>
                </a:r>
              </a:p>
              <a:p>
                <a:pPr lvl="1"/>
                <a:r>
                  <a:rPr lang="en-CA" dirty="0"/>
                  <a:t>Specific to each sequence s and action a, can’t generalize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 r="-6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9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Q-network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Use a function approximator to estimate the action-value function</a:t>
                </a:r>
              </a:p>
              <a:p>
                <a:r>
                  <a:rPr lang="en-CA" dirty="0"/>
                  <a:t>Neural network with weight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dirty="0"/>
                  <a:t> as the approximator, called Q-network</a:t>
                </a:r>
              </a:p>
              <a:p>
                <a:endParaRPr lang="en-CA" dirty="0"/>
              </a:p>
              <a:p>
                <a:r>
                  <a:rPr lang="en-CA" dirty="0"/>
                  <a:t>Input/Output: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44" y="3212976"/>
            <a:ext cx="2912740" cy="380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4052" y="472514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State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798268" y="4581128"/>
            <a:ext cx="1872208" cy="9361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6540" y="3835607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1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540" y="4666242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2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7197" y="5496877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3</a:t>
            </a: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222204" y="5049180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>
          <a:xfrm flipV="1">
            <a:off x="6670476" y="4159643"/>
            <a:ext cx="576064" cy="87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6670476" y="5030035"/>
            <a:ext cx="576064" cy="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9" idx="1"/>
          </p:cNvCxnSpPr>
          <p:nvPr/>
        </p:nvCxnSpPr>
        <p:spPr>
          <a:xfrm>
            <a:off x="6670476" y="5049180"/>
            <a:ext cx="596721" cy="77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Deep Q-Network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31" y="1600200"/>
            <a:ext cx="78848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Q-Network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function: mean squared error (MSE)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Derivatives w.r.t. the weights: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Using mini-batch SGD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2060848"/>
            <a:ext cx="7236799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4" y="3876464"/>
            <a:ext cx="7954416" cy="776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92" y="5517232"/>
            <a:ext cx="2952328" cy="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Innovations: 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Break temporal correlations</a:t>
                </a:r>
              </a:p>
              <a:p>
                <a:r>
                  <a:rPr lang="en-CA" dirty="0"/>
                  <a:t>Better utilize experience</a:t>
                </a:r>
              </a:p>
              <a:p>
                <a:r>
                  <a:rPr lang="en-CA" dirty="0"/>
                  <a:t>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according to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dirty="0"/>
                  <a:t>-greedy policy</a:t>
                </a:r>
              </a:p>
              <a:p>
                <a:pPr lvl="1"/>
                <a:r>
                  <a:rPr lang="en-CA" dirty="0"/>
                  <a:t>Choose best action with probability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dirty="0"/>
                  <a:t>, randomly with prob.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CA" dirty="0"/>
              </a:p>
              <a:p>
                <a:r>
                  <a:rPr lang="en-CA" dirty="0"/>
                  <a:t>Store transition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in replay memory D</a:t>
                </a:r>
              </a:p>
              <a:p>
                <a:r>
                  <a:rPr lang="en-CA" dirty="0"/>
                  <a:t>Sample mini-batch of transitions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CA" dirty="0"/>
                  <a:t> from D</a:t>
                </a:r>
              </a:p>
              <a:p>
                <a:r>
                  <a:rPr lang="en-CA" dirty="0"/>
                  <a:t>Minimize MSE between Q-network and Q-learning targets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36" y="5373216"/>
            <a:ext cx="723679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Innovations: separate target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A separate target network having the same structure</a:t>
                </a:r>
              </a:p>
              <a:p>
                <a:r>
                  <a:rPr lang="en-CA" dirty="0"/>
                  <a:t>Compute Q-learning targets using less frequently update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CA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of the training network</a:t>
                </a:r>
              </a:p>
              <a:p>
                <a:r>
                  <a:rPr lang="en-CA" dirty="0"/>
                  <a:t>Optimize between Q-network and Q-learning targets:</a:t>
                </a:r>
              </a:p>
              <a:p>
                <a:endParaRPr lang="en-CA" dirty="0"/>
              </a:p>
              <a:p>
                <a:r>
                  <a:rPr lang="en-CA" dirty="0"/>
                  <a:t>Periodically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CA" dirty="0"/>
                  <a:t> to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3567379"/>
            <a:ext cx="6651476" cy="6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Complete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490" y="1628800"/>
            <a:ext cx="7512692" cy="48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721333" y="-571109"/>
            <a:ext cx="5285741" cy="95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1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980728"/>
            <a:ext cx="8283272" cy="265406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Deep Continuous Control for Self Driving Car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29" y="1600199"/>
            <a:ext cx="4641824" cy="3080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59" y="1600198"/>
            <a:ext cx="4836259" cy="30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presentation is partially adopted from the presentations by:</a:t>
            </a:r>
          </a:p>
          <a:p>
            <a:r>
              <a:rPr lang="en-CA" dirty="0"/>
              <a:t>Dong-</a:t>
            </a:r>
            <a:r>
              <a:rPr lang="en-CA" dirty="0" err="1"/>
              <a:t>Kyoung</a:t>
            </a:r>
            <a:r>
              <a:rPr lang="en-CA" dirty="0"/>
              <a:t> </a:t>
            </a:r>
            <a:r>
              <a:rPr lang="en-CA" dirty="0" err="1"/>
              <a:t>Kye</a:t>
            </a:r>
            <a:r>
              <a:rPr lang="en-CA" dirty="0"/>
              <a:t>, available at: vi.snu.ac.kr/</a:t>
            </a:r>
            <a:r>
              <a:rPr lang="en-CA" dirty="0" err="1"/>
              <a:t>xe</a:t>
            </a:r>
            <a:endParaRPr lang="en-CA" dirty="0"/>
          </a:p>
          <a:p>
            <a:r>
              <a:rPr lang="en-CA" dirty="0"/>
              <a:t>Jiang Guo, available at: http://ir.hit.edu.cn/~jguo/docs/notes/dqn-atari.pdf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3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pic>
        <p:nvPicPr>
          <p:cNvPr id="7" name="DDPG on TORCS (Aalborg track, training data)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438" y="1600200"/>
            <a:ext cx="5715000" cy="4572000"/>
          </a:xfrm>
        </p:spPr>
      </p:pic>
    </p:spTree>
    <p:extLst>
      <p:ext uri="{BB962C8B-B14F-4D97-AF65-F5344CB8AC3E}">
        <p14:creationId xmlns:p14="http://schemas.microsoft.com/office/powerpoint/2010/main" val="5471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270863"/>
              </p:ext>
            </p:extLst>
          </p:nvPr>
        </p:nvGraphicFramePr>
        <p:xfrm>
          <a:off x="1593437" y="1628800"/>
          <a:ext cx="10045590" cy="4680050"/>
        </p:xfrm>
        <a:graphic>
          <a:graphicData uri="http://schemas.openxmlformats.org/drawingml/2006/table">
            <a:tbl>
              <a:tblPr/>
              <a:tblGrid>
                <a:gridCol w="3348530"/>
                <a:gridCol w="3348530"/>
                <a:gridCol w="3348530"/>
              </a:tblGrid>
              <a:tr h="21602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Name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Range (units)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Description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646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ob.angle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[-</a:t>
                      </a:r>
                      <a:r>
                        <a:rPr lang="el-GR" sz="1600" b="0" i="1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π</a:t>
                      </a:r>
                      <a:r>
                        <a:rPr lang="el-GR" sz="1600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el-GR" sz="1600" b="0" i="1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π</a:t>
                      </a:r>
                      <a:r>
                        <a:rPr lang="el-GR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]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Angle between the car direction and the direction of the track axis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516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ob.track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(0, 200)(meters)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Vector of 19 range finder sensors: each sensor returns the distance between the track edge and the car within a range of 200 meters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ob.trackPos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Distance between the car and the track axis. The value is normalized w.r.t. to the track width: it is 0 when the car is on the axis, values greater than 1 or -1 means the car is outside of the track.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646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ob.speedX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longitudinal axis of the car (good velocity)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60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ob.speedY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transverse axis of the car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56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ob.speedZ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Z-axis of the car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60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ob.wheelSpinVel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</a:t>
                      </a:r>
                      <a:r>
                        <a:rPr lang="de-DE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rad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/s)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Vector of 4 sensors representing the rotation speed of wheels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56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ob.rpm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</a:t>
                      </a:r>
                      <a:r>
                        <a:rPr lang="de-DE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rpm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Number of rotation per minute of the car engine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683" y="2276872"/>
            <a:ext cx="9602305" cy="3247256"/>
          </a:xfrm>
        </p:spPr>
        <p:txBody>
          <a:bodyPr/>
          <a:lstStyle/>
          <a:p>
            <a:r>
              <a:rPr lang="en-CA" dirty="0" smtClean="0"/>
              <a:t>The DQN is designed for the discrete output</a:t>
            </a:r>
          </a:p>
          <a:p>
            <a:endParaRPr lang="en-CA" dirty="0"/>
          </a:p>
          <a:p>
            <a:r>
              <a:rPr lang="en-CA" dirty="0" smtClean="0"/>
              <a:t>The Continuous Output is High dimensional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84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Deterministic Policy Gradient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361549" y="4231708"/>
            <a:ext cx="396044" cy="15122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784915" y="4445085"/>
            <a:ext cx="179544" cy="10568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50183" y="4445085"/>
            <a:ext cx="216024" cy="108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33634" y="2131601"/>
            <a:ext cx="396044" cy="1512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4767560" y="2344978"/>
            <a:ext cx="179544" cy="10568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43724" y="2344978"/>
            <a:ext cx="216024" cy="10855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4893" y="251841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Critic Network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98455" y="4788861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Actor Network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flipH="1">
            <a:off x="5611703" y="2131601"/>
            <a:ext cx="213901" cy="3612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38428" y="3569761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Correlated 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2" y="1700808"/>
            <a:ext cx="5692924" cy="43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36" y="2204864"/>
            <a:ext cx="4648200" cy="326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2204864"/>
            <a:ext cx="47752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3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Choose Attention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3989040"/>
          </a:xfrm>
        </p:spPr>
        <p:txBody>
          <a:bodyPr/>
          <a:lstStyle/>
          <a:p>
            <a:r>
              <a:rPr lang="en-CA" dirty="0" smtClean="0"/>
              <a:t>The Attention would reduce the dimensionality of processing</a:t>
            </a:r>
          </a:p>
          <a:p>
            <a:endParaRPr lang="en-CA" dirty="0" smtClean="0"/>
          </a:p>
          <a:p>
            <a:r>
              <a:rPr lang="en-CA" dirty="0" smtClean="0"/>
              <a:t>Add Mixture Layer for Convolutional Features</a:t>
            </a:r>
            <a:endParaRPr lang="en-CA" dirty="0"/>
          </a:p>
          <a:p>
            <a:endParaRPr lang="en-CA" dirty="0"/>
          </a:p>
          <a:p>
            <a:r>
              <a:rPr lang="en-CA" dirty="0" smtClean="0"/>
              <a:t>Preprocess the frames, to get differential information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17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</a:t>
            </a:r>
            <a:r>
              <a:rPr lang="en-US" dirty="0" smtClean="0"/>
              <a:t> </a:t>
            </a:r>
            <a:r>
              <a:rPr lang="en-US" dirty="0" err="1" smtClean="0"/>
              <a:t>refinforcement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Motivation &amp; Reinforcement Learning</a:t>
            </a:r>
          </a:p>
          <a:p>
            <a:r>
              <a:rPr lang="en-CA" dirty="0"/>
              <a:t>Model Description</a:t>
            </a:r>
          </a:p>
          <a:p>
            <a:pPr lvl="1"/>
            <a:r>
              <a:rPr lang="en-CA" dirty="0"/>
              <a:t>Q-Learning</a:t>
            </a:r>
          </a:p>
          <a:p>
            <a:pPr lvl="1"/>
            <a:r>
              <a:rPr lang="en-CA" dirty="0"/>
              <a:t>Q-network</a:t>
            </a:r>
          </a:p>
          <a:p>
            <a:pPr lvl="1"/>
            <a:r>
              <a:rPr lang="en-CA" dirty="0"/>
              <a:t>Training Q-network</a:t>
            </a:r>
          </a:p>
          <a:p>
            <a:pPr lvl="1"/>
            <a:r>
              <a:rPr lang="en-CA" dirty="0"/>
              <a:t>Innovations of the model</a:t>
            </a:r>
          </a:p>
          <a:p>
            <a:r>
              <a:rPr lang="en-CA" dirty="0"/>
              <a:t>Project outline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56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Previously the game-playing agents are highly specific to the game</a:t>
            </a:r>
          </a:p>
          <a:p>
            <a:r>
              <a:rPr lang="en-CA" dirty="0"/>
              <a:t>Goal: creating an AI agent capable of playing a wide range of games, one step closer to Jarvis or R2D2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2" y="3573016"/>
            <a:ext cx="4165729" cy="2332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924" y="602128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https://www.youtube.com/watch?v=cqXbjyWrdSo</a:t>
            </a:r>
          </a:p>
        </p:txBody>
      </p:sp>
      <p:pic>
        <p:nvPicPr>
          <p:cNvPr id="1026" name="Picture 2" descr="Image result for r2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3140968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0596" y="609329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https://twitter.com/r2d2__starwars</a:t>
            </a:r>
          </a:p>
        </p:txBody>
      </p:sp>
    </p:spTree>
    <p:extLst>
      <p:ext uri="{BB962C8B-B14F-4D97-AF65-F5344CB8AC3E}">
        <p14:creationId xmlns:p14="http://schemas.microsoft.com/office/powerpoint/2010/main" val="39695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Want to teach the agent to play games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Supervised learning: let expert players play for 100,000 times</a:t>
            </a:r>
          </a:p>
          <a:p>
            <a:r>
              <a:rPr lang="en-CA" dirty="0"/>
              <a:t>Reinforcement learning is the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2204864"/>
            <a:ext cx="5158309" cy="16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2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Categories of ML: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RL mechanism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77" y="2028049"/>
            <a:ext cx="7030517" cy="187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67" y="4061394"/>
            <a:ext cx="3839336" cy="21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Markov Decision Process: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4365104"/>
            <a:ext cx="5934646" cy="1508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9" y="1971050"/>
            <a:ext cx="3839336" cy="21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Description</a:t>
            </a:r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States: 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b="0" dirty="0"/>
                  <a:t/>
                </a:r>
                <a:br>
                  <a:rPr lang="en-CA" b="0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b="0" dirty="0"/>
                  <a:t/>
                </a:r>
                <a:br>
                  <a:rPr lang="en-CA" b="0" dirty="0"/>
                </a:br>
                <a:endParaRPr lang="en-CA" b="0" dirty="0"/>
              </a:p>
              <a:p>
                <a:r>
                  <a:rPr lang="en-CA" dirty="0"/>
                  <a:t>Value function: discounted future reward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Policy: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dirty="0"/>
                  <a:t>, mapping from state to action</a:t>
                </a:r>
              </a:p>
              <a:p>
                <a:r>
                  <a:rPr lang="en-CA" dirty="0"/>
                  <a:t>Goal: maximize value function (discounted future reward)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3429000"/>
            <a:ext cx="5376094" cy="11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0</TotalTime>
  <Words>673</Words>
  <Application>Microsoft Macintosh PowerPoint</Application>
  <PresentationFormat>Custom</PresentationFormat>
  <Paragraphs>139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Euphemia</vt:lpstr>
      <vt:lpstr>Helvetica</vt:lpstr>
      <vt:lpstr>Math 16x9</vt:lpstr>
      <vt:lpstr>Human-level Control Through Deep Reinforcement Learning</vt:lpstr>
      <vt:lpstr>Acknowledgements</vt:lpstr>
      <vt:lpstr>Outline</vt:lpstr>
      <vt:lpstr>Motivation</vt:lpstr>
      <vt:lpstr>Reinforcement Learning</vt:lpstr>
      <vt:lpstr>Reinforcement Learning</vt:lpstr>
      <vt:lpstr>Reinforcement Learning</vt:lpstr>
      <vt:lpstr>Model Description</vt:lpstr>
      <vt:lpstr>Model components</vt:lpstr>
      <vt:lpstr>Q-Learning</vt:lpstr>
      <vt:lpstr>Q-network</vt:lpstr>
      <vt:lpstr>Deep Q-Network</vt:lpstr>
      <vt:lpstr>Training Q-Network </vt:lpstr>
      <vt:lpstr>Innovations: Experience Replay</vt:lpstr>
      <vt:lpstr>Innovations: separate target network </vt:lpstr>
      <vt:lpstr>Complete workflow</vt:lpstr>
      <vt:lpstr>Results</vt:lpstr>
      <vt:lpstr> Deep Continuous Control for Self Driving Car Simulation</vt:lpstr>
      <vt:lpstr>Self Driving Car</vt:lpstr>
      <vt:lpstr>How to Handle Continuous Control?</vt:lpstr>
      <vt:lpstr>How to Handle Continuous Control?</vt:lpstr>
      <vt:lpstr>How to Handle Continuous Control?</vt:lpstr>
      <vt:lpstr>Deep Deterministic Policy Gradient</vt:lpstr>
      <vt:lpstr>Dueling Network</vt:lpstr>
      <vt:lpstr>Attention Example</vt:lpstr>
      <vt:lpstr>How to Choose Attention</vt:lpstr>
      <vt:lpstr>DeeP refinforcement  Learning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2017-03-27T01:42:59Z</dcterms:created>
  <dcterms:modified xsi:type="dcterms:W3CDTF">2017-03-27T21:55:57Z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